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5" r:id="rId2"/>
    <p:sldId id="258" r:id="rId3"/>
    <p:sldId id="257" r:id="rId4"/>
    <p:sldId id="260" r:id="rId5"/>
    <p:sldId id="261" r:id="rId6"/>
    <p:sldId id="262" r:id="rId7"/>
    <p:sldId id="264" r:id="rId8"/>
    <p:sldId id="271" r:id="rId9"/>
    <p:sldId id="277" r:id="rId10"/>
    <p:sldId id="265" r:id="rId11"/>
    <p:sldId id="266" r:id="rId12"/>
    <p:sldId id="278" r:id="rId13"/>
    <p:sldId id="268" r:id="rId14"/>
    <p:sldId id="269" r:id="rId15"/>
    <p:sldId id="270" r:id="rId16"/>
    <p:sldId id="279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ore, Lucinda Christine" initials="GLC" lastIdx="4" clrIdx="0">
    <p:extLst>
      <p:ext uri="{19B8F6BF-5375-455C-9EA6-DF929625EA0E}">
        <p15:presenceInfo xmlns:p15="http://schemas.microsoft.com/office/powerpoint/2012/main" userId="S-1-5-21-2361984597-2039549782-3180204118-21071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103" autoAdjust="0"/>
    <p:restoredTop sz="94660"/>
  </p:normalViewPr>
  <p:slideViewPr>
    <p:cSldViewPr>
      <p:cViewPr varScale="1">
        <p:scale>
          <a:sx n="103" d="100"/>
          <a:sy n="103" d="100"/>
        </p:scale>
        <p:origin x="1542" y="11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4-12T16:47:19.575" idx="4">
    <p:pos x="4868" y="3704"/>
    <p:text>Do we need we need Katie's news video?  Do you know what it entails?</p:text>
    <p:extLst>
      <p:ext uri="{C676402C-5697-4E1C-873F-D02D1690AC5C}">
        <p15:threadingInfo xmlns:p15="http://schemas.microsoft.com/office/powerpoint/2012/main" timeZoneBias="24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uzzle_large_b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1911722"/>
            <a:ext cx="8534400" cy="914400"/>
          </a:xfrm>
        </p:spPr>
        <p:txBody>
          <a:bodyPr/>
          <a:lstStyle>
            <a:lvl1pPr marL="228600" indent="-228600">
              <a:buNone/>
              <a:defRPr sz="3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Add Title of Presentation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304800" y="2897839"/>
            <a:ext cx="8543365" cy="372037"/>
          </a:xfrm>
        </p:spPr>
        <p:txBody>
          <a:bodyPr/>
          <a:lstStyle>
            <a:lvl1pPr marL="228600" indent="-228600">
              <a:buNone/>
              <a:defRPr lang="en-US" sz="1800" i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6" charset="0"/>
                <a:ea typeface="Osaka" pitchFamily="16" charset="-128"/>
                <a:cs typeface="+mn-cs"/>
              </a:defRPr>
            </a:lvl1pPr>
          </a:lstStyle>
          <a:p>
            <a:pPr lvl="0"/>
            <a:r>
              <a:rPr lang="en-US" dirty="0" smtClean="0"/>
              <a:t>Click to Add Subtitle of Presentation</a:t>
            </a:r>
            <a:endParaRPr lang="en-US" dirty="0"/>
          </a:p>
        </p:txBody>
      </p:sp>
      <p:sp>
        <p:nvSpPr>
          <p:cNvPr id="5" name="Text Placehold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304800" y="3364006"/>
            <a:ext cx="3352800" cy="927847"/>
          </a:xfrm>
        </p:spPr>
        <p:txBody>
          <a:bodyPr/>
          <a:lstStyle>
            <a:lvl1pPr marL="228600" indent="-228600">
              <a:buNone/>
              <a:defRPr lang="en-US" sz="1800" i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6" charset="0"/>
                <a:ea typeface="Osaka" pitchFamily="16" charset="-128"/>
                <a:cs typeface="+mn-cs"/>
              </a:defRPr>
            </a:lvl1pPr>
          </a:lstStyle>
          <a:p>
            <a:pPr lvl="0"/>
            <a:r>
              <a:rPr lang="en-US" dirty="0" smtClean="0"/>
              <a:t>Name of Presenter</a:t>
            </a:r>
            <a:endParaRPr lang="en-US" dirty="0"/>
          </a:p>
        </p:txBody>
      </p:sp>
      <p:sp>
        <p:nvSpPr>
          <p:cNvPr id="18" name="Date Placeholder 8"/>
          <p:cNvSpPr>
            <a:spLocks noGrp="1"/>
          </p:cNvSpPr>
          <p:nvPr>
            <p:ph type="dt" sz="half" idx="2"/>
          </p:nvPr>
        </p:nvSpPr>
        <p:spPr>
          <a:xfrm>
            <a:off x="2082800" y="6538610"/>
            <a:ext cx="33259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fld id="{F8102277-0DF0-4ACC-BA60-E7942C81478F}" type="datetimeFigureOut">
              <a:rPr lang="en-US" smtClean="0"/>
              <a:t>9/25/2018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61722"/>
            <a:ext cx="3008313" cy="65479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544918"/>
            <a:ext cx="5111750" cy="5042647"/>
          </a:xfrm>
        </p:spPr>
        <p:txBody>
          <a:bodyPr/>
          <a:lstStyle>
            <a:lvl1pPr>
              <a:defRPr sz="25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270312"/>
            <a:ext cx="3008313" cy="432995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4A6394A-4E31-4D48-A4C2-2E1ADE9F61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275727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457512"/>
            <a:ext cx="5486400" cy="375172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909701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4A6394A-4E31-4D48-A4C2-2E1ADE9F61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647" y="1494115"/>
            <a:ext cx="8229600" cy="5916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645" y="2139576"/>
            <a:ext cx="8247888" cy="43837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fld id="{F4A6394A-4E31-4D48-A4C2-2E1ADE9F61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Subtitle with Two-Tex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A6394A-4E31-4D48-A4C2-2E1ADE9F616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79425" y="1969371"/>
            <a:ext cx="8229600" cy="607560"/>
          </a:xfrm>
        </p:spPr>
        <p:txBody>
          <a:bodyPr/>
          <a:lstStyle>
            <a:lvl1pPr>
              <a:buFontTx/>
              <a:buNone/>
              <a:defRPr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2619566"/>
            <a:ext cx="4040188" cy="3650606"/>
          </a:xfrm>
        </p:spPr>
        <p:txBody>
          <a:bodyPr/>
          <a:lstStyle>
            <a:lvl1pPr>
              <a:defRPr sz="25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12" hasCustomPrompt="1"/>
          </p:nvPr>
        </p:nvSpPr>
        <p:spPr>
          <a:xfrm>
            <a:off x="4673600" y="2626823"/>
            <a:ext cx="4040188" cy="3650606"/>
          </a:xfrm>
        </p:spPr>
        <p:txBody>
          <a:bodyPr/>
          <a:lstStyle>
            <a:lvl1pPr>
              <a:defRPr sz="25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162449"/>
            <a:ext cx="7772400" cy="1294653"/>
          </a:xfrm>
        </p:spPr>
        <p:txBody>
          <a:bodyPr anchor="ctr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471963"/>
            <a:ext cx="7772400" cy="1500187"/>
          </a:xfrm>
        </p:spPr>
        <p:txBody>
          <a:bodyPr anchor="ctr"/>
          <a:lstStyle>
            <a:lvl1pPr marL="0" indent="0">
              <a:buNone/>
              <a:defRPr sz="25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4A6394A-4E31-4D48-A4C2-2E1ADE9F61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o Title 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4A6394A-4E31-4D48-A4C2-2E1ADE9F616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881063" y="1505988"/>
            <a:ext cx="7348537" cy="50375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456015"/>
            <a:ext cx="7772400" cy="5244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032745"/>
            <a:ext cx="3810000" cy="4746813"/>
          </a:xfrm>
        </p:spPr>
        <p:txBody>
          <a:bodyPr/>
          <a:lstStyle>
            <a:lvl1pPr>
              <a:defRPr sz="25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20044"/>
            <a:ext cx="3810000" cy="4746813"/>
          </a:xfrm>
        </p:spPr>
        <p:txBody>
          <a:bodyPr/>
          <a:lstStyle>
            <a:lvl1pPr>
              <a:defRPr sz="25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4A6394A-4E31-4D48-A4C2-2E1ADE9F61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17809"/>
            <a:ext cx="8229600" cy="47064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4439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554939"/>
            <a:ext cx="4040188" cy="3832412"/>
          </a:xfrm>
        </p:spPr>
        <p:txBody>
          <a:bodyPr/>
          <a:lstStyle>
            <a:lvl1pPr>
              <a:defRPr sz="25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84439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54939"/>
            <a:ext cx="4041775" cy="3845859"/>
          </a:xfrm>
        </p:spPr>
        <p:txBody>
          <a:bodyPr/>
          <a:lstStyle>
            <a:lvl1pPr>
              <a:defRPr sz="25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4A6394A-4E31-4D48-A4C2-2E1ADE9F61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646" y="1495609"/>
            <a:ext cx="8229600" cy="60350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4A6394A-4E31-4D48-A4C2-2E1ADE9F61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4A6394A-4E31-4D48-A4C2-2E1ADE9F61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uzzle_bg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0646" y="1545196"/>
            <a:ext cx="8229601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0647" y="2222499"/>
            <a:ext cx="8243047" cy="433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26412" y="6615952"/>
            <a:ext cx="1017588" cy="188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b="1">
                <a:latin typeface="+mn-lt"/>
                <a:ea typeface="+mn-ea"/>
              </a:defRPr>
            </a:lvl1pPr>
          </a:lstStyle>
          <a:p>
            <a:fld id="{F4A6394A-4E31-4D48-A4C2-2E1ADE9F616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948151"/>
          </a:solidFill>
          <a:latin typeface="Georgia" pitchFamily="16" charset="0"/>
          <a:ea typeface="Osaka" pitchFamily="16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948151"/>
          </a:solidFill>
          <a:latin typeface="Georgia" pitchFamily="16" charset="0"/>
          <a:ea typeface="Osaka" pitchFamily="16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948151"/>
          </a:solidFill>
          <a:latin typeface="Georgia" pitchFamily="16" charset="0"/>
          <a:ea typeface="Osaka" pitchFamily="16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948151"/>
          </a:solidFill>
          <a:latin typeface="Georgia" pitchFamily="16" charset="0"/>
          <a:ea typeface="Osaka" pitchFamily="16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948151"/>
          </a:solidFill>
          <a:latin typeface="Georgia" pitchFamily="16" charset="0"/>
          <a:ea typeface="Osaka" pitchFamily="16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948151"/>
          </a:solidFill>
          <a:latin typeface="Georgia" pitchFamily="16" charset="0"/>
          <a:ea typeface="Osaka" pitchFamily="16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948151"/>
          </a:solidFill>
          <a:latin typeface="Georgia" pitchFamily="16" charset="0"/>
          <a:ea typeface="Osaka" pitchFamily="16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948151"/>
          </a:solidFill>
          <a:latin typeface="Georgia" pitchFamily="16" charset="0"/>
          <a:ea typeface="Osaka" pitchFamily="16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5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3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9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dependentlivingpa.org/" TargetMode="External"/><Relationship Id="rId2" Type="http://schemas.openxmlformats.org/officeDocument/2006/relationships/hyperlink" Target="https://www.facebook.com/pages/Pennsylvania-Youth-Advisory-Board/371359021197?ref=h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way.com/79fElUSX8kC7EvdL?ref=Link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mailto:mdb122@pitt.ed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image" Target="../media/image10.emf"/><Relationship Id="rId7" Type="http://schemas.openxmlformats.org/officeDocument/2006/relationships/image" Target="../media/image14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0.jpe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971800" y="2133600"/>
            <a:ext cx="4876800" cy="1524000"/>
          </a:xfrm>
        </p:spPr>
        <p:txBody>
          <a:bodyPr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Pennsylvania 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Youth Advisory Board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914004"/>
            <a:ext cx="2133600" cy="1887415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228600" y="5181600"/>
            <a:ext cx="4724400" cy="1284194"/>
          </a:xfrm>
        </p:spPr>
        <p:txBody>
          <a:bodyPr/>
          <a:lstStyle/>
          <a:p>
            <a:r>
              <a:rPr lang="en-US" sz="2800" i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Presenter:  </a:t>
            </a:r>
            <a:r>
              <a:rPr lang="en-US" sz="2400" i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Youth Advisory Board</a:t>
            </a:r>
            <a:endParaRPr lang="en-US" sz="2400" i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0021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smtClean="0"/>
              <a:t>YAB Media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Facebook: </a:t>
            </a:r>
            <a:r>
              <a:rPr lang="en-US" u="sng" dirty="0">
                <a:hlinkClick r:id="rId2"/>
              </a:rPr>
              <a:t>https://www.facebook.com/pages/Pennsylvania-Youth-Advisory-Board/371359021197?ref=hl</a:t>
            </a:r>
            <a:endParaRPr lang="en-US" dirty="0"/>
          </a:p>
          <a:p>
            <a:pPr lvl="0"/>
            <a:r>
              <a:rPr lang="en-US" dirty="0" smtClean="0"/>
              <a:t>Website: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</a:t>
            </a:r>
            <a:r>
              <a:rPr lang="en-US" dirty="0" smtClean="0">
                <a:cs typeface="Calibri" panose="020F0502020204030204" pitchFamily="34" charset="0"/>
                <a:hlinkClick r:id="rId3"/>
              </a:rPr>
              <a:t>www.independentlivingpa.org</a:t>
            </a:r>
            <a:endParaRPr lang="en-US" dirty="0"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 YouTube</a:t>
            </a:r>
            <a:endParaRPr lang="en-US" dirty="0"/>
          </a:p>
          <a:p>
            <a:pPr lvl="0"/>
            <a:r>
              <a:rPr lang="en-US" dirty="0"/>
              <a:t>The </a:t>
            </a:r>
            <a:r>
              <a:rPr lang="en-US" dirty="0" smtClean="0"/>
              <a:t>Blast:</a:t>
            </a:r>
          </a:p>
          <a:p>
            <a:r>
              <a:rPr lang="en-US" dirty="0" smtClean="0">
                <a:cs typeface="Calibri" panose="020F0502020204030204" pitchFamily="34" charset="0"/>
                <a:hlinkClick r:id="rId4"/>
              </a:rPr>
              <a:t>2017/2018 YAB Blast Holiday Edition</a:t>
            </a:r>
            <a:endParaRPr lang="en-US" dirty="0" smtClean="0">
              <a:cs typeface="Calibri" panose="020F0502020204030204" pitchFamily="34" charset="0"/>
            </a:endParaRPr>
          </a:p>
          <a:p>
            <a:pPr lvl="0"/>
            <a:r>
              <a:rPr lang="en-US" dirty="0" smtClean="0"/>
              <a:t>Older Youth Retreat Video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5665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smtClean="0"/>
              <a:t>Professional Development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Leadership</a:t>
            </a:r>
          </a:p>
          <a:p>
            <a:pPr lvl="0"/>
            <a:r>
              <a:rPr lang="en-US" dirty="0"/>
              <a:t>Strategic Sharing</a:t>
            </a:r>
          </a:p>
          <a:p>
            <a:pPr lvl="0"/>
            <a:r>
              <a:rPr lang="en-US" dirty="0"/>
              <a:t>Know Your Rights and Advocacy</a:t>
            </a:r>
          </a:p>
          <a:p>
            <a:pPr lvl="0"/>
            <a:r>
              <a:rPr lang="en-US" dirty="0"/>
              <a:t>How to Conduct yourself in court</a:t>
            </a:r>
          </a:p>
          <a:p>
            <a:pPr lvl="0"/>
            <a:r>
              <a:rPr lang="en-US" dirty="0"/>
              <a:t>Time Management</a:t>
            </a:r>
          </a:p>
          <a:p>
            <a:pPr lvl="0"/>
            <a:r>
              <a:rPr lang="en-US" dirty="0"/>
              <a:t>Project Planning</a:t>
            </a:r>
          </a:p>
          <a:p>
            <a:pPr lvl="0"/>
            <a:r>
              <a:rPr lang="en-US" dirty="0"/>
              <a:t>Great for the Resume</a:t>
            </a:r>
          </a:p>
          <a:p>
            <a:pPr lvl="0"/>
            <a:r>
              <a:rPr lang="en-US" dirty="0"/>
              <a:t>Networking and making </a:t>
            </a:r>
            <a:r>
              <a:rPr lang="en-US" dirty="0" smtClean="0"/>
              <a:t>connections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984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2362200"/>
            <a:ext cx="2057400" cy="27432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90600" y="3124200"/>
            <a:ext cx="57912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/>
              <a:t>NYTD is a survey designed to track how</a:t>
            </a:r>
            <a:br>
              <a:rPr lang="en-US" sz="2500" dirty="0"/>
            </a:br>
            <a:r>
              <a:rPr lang="en-US" sz="2500" dirty="0"/>
              <a:t>states serve older youth, and to measure</a:t>
            </a:r>
            <a:br>
              <a:rPr lang="en-US" sz="2500" dirty="0"/>
            </a:br>
            <a:r>
              <a:rPr lang="en-US" sz="2500" dirty="0"/>
              <a:t>how well states are helping foster youth</a:t>
            </a:r>
            <a:br>
              <a:rPr lang="en-US" sz="2500" dirty="0"/>
            </a:br>
            <a:r>
              <a:rPr lang="en-US" sz="2500" dirty="0"/>
              <a:t>prepare for adulthood.</a:t>
            </a:r>
            <a:br>
              <a:rPr lang="en-US" sz="2500" dirty="0"/>
            </a:br>
            <a:r>
              <a:rPr lang="en-US" sz="2500" dirty="0"/>
              <a:t/>
            </a:r>
            <a:br>
              <a:rPr lang="en-US" sz="2500" dirty="0"/>
            </a:br>
            <a:r>
              <a:rPr lang="en-US" sz="2500" dirty="0"/>
              <a:t>Your feedback completes the puzzle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81891" y="1524000"/>
            <a:ext cx="800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National Youth in Transition Database</a:t>
            </a:r>
          </a:p>
          <a:p>
            <a:r>
              <a:rPr lang="en-US" sz="3600" dirty="0"/>
              <a:t> </a:t>
            </a:r>
            <a:r>
              <a:rPr lang="en-US" sz="3600" dirty="0" smtClean="0"/>
              <a:t>   (NYTD)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001938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smtClean="0"/>
              <a:t>Getting Started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dirty="0"/>
              <a:t>Youth panels</a:t>
            </a:r>
          </a:p>
          <a:p>
            <a:pPr lvl="0"/>
            <a:r>
              <a:rPr lang="en-US" dirty="0"/>
              <a:t>Youth Submissions</a:t>
            </a:r>
          </a:p>
          <a:p>
            <a:pPr lvl="0"/>
            <a:r>
              <a:rPr lang="en-US" dirty="0"/>
              <a:t>IL Retreat </a:t>
            </a:r>
          </a:p>
          <a:p>
            <a:pPr lvl="0"/>
            <a:r>
              <a:rPr lang="en-US" dirty="0"/>
              <a:t>A project/product or community service project… join up with the region or area programs that are existing.  (5k, homeless shelters, feeding the hungry, senior living homes) </a:t>
            </a:r>
          </a:p>
          <a:p>
            <a:pPr lvl="0"/>
            <a:r>
              <a:rPr lang="en-US" dirty="0"/>
              <a:t>Visit another existing YAB:  A learning opportunity to get ideas on structure. </a:t>
            </a:r>
          </a:p>
          <a:p>
            <a:pPr lvl="0"/>
            <a:r>
              <a:rPr lang="en-US" dirty="0"/>
              <a:t>Helpful to have someone with advocacy/child welfare experience, getting alumni experience to motivate/inspire youth.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208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smtClean="0"/>
              <a:t>Lessons learned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957057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smtClean="0"/>
              <a:t>Discussion</a:t>
            </a:r>
            <a:br>
              <a:rPr lang="en-US" sz="3600" dirty="0" smtClean="0"/>
            </a:br>
            <a:r>
              <a:rPr lang="en-US" sz="3600" dirty="0" smtClean="0"/>
              <a:t>question &amp; answer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06708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sz="3600" dirty="0" smtClean="0">
                <a:ea typeface="ＭＳ Ｐゴシック" pitchFamily="34" charset="-128"/>
              </a:rPr>
              <a:t>For more Information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>
              <a:buNone/>
            </a:pPr>
            <a:endParaRPr lang="en-US" altLang="en-US" dirty="0" smtClean="0">
              <a:ea typeface="ＭＳ Ｐゴシック" pitchFamily="34" charset="-128"/>
            </a:endParaRPr>
          </a:p>
          <a:p>
            <a:pPr marL="0" indent="0" algn="ctr">
              <a:buNone/>
            </a:pPr>
            <a:r>
              <a:rPr lang="en-US" altLang="en-US" dirty="0" smtClean="0">
                <a:ea typeface="ＭＳ Ｐゴシック" pitchFamily="34" charset="-128"/>
              </a:rPr>
              <a:t>Pennsylvania Child Welfare Resource Center</a:t>
            </a:r>
          </a:p>
          <a:p>
            <a:pPr marL="0" indent="0" algn="ctr">
              <a:buNone/>
            </a:pPr>
            <a:r>
              <a:rPr lang="en-US" dirty="0" smtClean="0"/>
              <a:t>Marvin Butts</a:t>
            </a:r>
          </a:p>
          <a:p>
            <a:pPr marL="0" indent="0" algn="ctr">
              <a:buNone/>
            </a:pPr>
            <a:r>
              <a:rPr lang="en-US" dirty="0" smtClean="0"/>
              <a:t>Youth Quality Improvement Specialist </a:t>
            </a:r>
            <a:br>
              <a:rPr lang="en-US" dirty="0" smtClean="0"/>
            </a:br>
            <a:r>
              <a:rPr lang="en-US" u="sng" dirty="0" smtClean="0">
                <a:hlinkClick r:id="rId2"/>
              </a:rPr>
              <a:t>mdb122@pitt.edu</a:t>
            </a: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(717) 795-9048 Ext. 50285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altLang="en-US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5702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61415" y="3124200"/>
            <a:ext cx="244631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Ice Breaker:</a:t>
            </a:r>
          </a:p>
          <a:p>
            <a:pPr algn="ctr"/>
            <a:endParaRPr lang="en-US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551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Agenda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What is the Pennsylvania Youth Advisory Board (YAB) </a:t>
            </a:r>
          </a:p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Hear from alumni YAB members</a:t>
            </a:r>
          </a:p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YAB Structure</a:t>
            </a:r>
          </a:p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YAB Media</a:t>
            </a:r>
          </a:p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How does YAB provide leadership development</a:t>
            </a:r>
          </a:p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Starting a YAB</a:t>
            </a:r>
          </a:p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Question and Answer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5988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Mission Statement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356" y="2667000"/>
            <a:ext cx="8247888" cy="2432424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The Pennsylvania Youth Advisory Board (YAB) is comprised of current and former 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foster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care youth ages 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14-21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. Youth leaders on the YAB educate, advocate, and form partnerships to create positive change in the 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foster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care system.</a:t>
            </a:r>
            <a:r>
              <a:rPr lang="en-US" sz="2800" dirty="0"/>
              <a:t> 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218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smtClean="0"/>
              <a:t>Typical YAB Member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505283" y="2362200"/>
            <a:ext cx="6629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Ages 16-21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Current or former youth in the foster care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Interested in Advocacy 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Interested in making new friends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788" y="4633922"/>
            <a:ext cx="2633472" cy="19846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870" y="4617720"/>
            <a:ext cx="2628900" cy="2017051"/>
          </a:xfrm>
          <a:prstGeom prst="rect">
            <a:avLst/>
          </a:prstGeom>
        </p:spPr>
      </p:pic>
      <p:pic>
        <p:nvPicPr>
          <p:cNvPr id="10" name="Content Placeholder 5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380" y="4590681"/>
            <a:ext cx="2635135" cy="1986742"/>
          </a:xfrm>
        </p:spPr>
      </p:pic>
    </p:spTree>
    <p:extLst>
      <p:ext uri="{BB962C8B-B14F-4D97-AF65-F5344CB8AC3E}">
        <p14:creationId xmlns:p14="http://schemas.microsoft.com/office/powerpoint/2010/main" val="2319789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smtClean="0"/>
              <a:t>The YAB Impact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359" y="2209800"/>
            <a:ext cx="8247888" cy="3956424"/>
          </a:xfrm>
        </p:spPr>
        <p:txBody>
          <a:bodyPr/>
          <a:lstStyle/>
          <a:p>
            <a:pPr lvl="0"/>
            <a:r>
              <a:rPr lang="en-US" dirty="0" smtClean="0"/>
              <a:t>Over 200 youth and alumni of the child welfare system throughout Pennsylvania are members of the YAB</a:t>
            </a:r>
          </a:p>
          <a:p>
            <a:pPr lvl="0"/>
            <a:r>
              <a:rPr lang="en-US" dirty="0" smtClean="0"/>
              <a:t>Over the course of a year, YAB members present at numerous venues reaching over 800 participants </a:t>
            </a:r>
          </a:p>
          <a:p>
            <a:pPr lvl="0"/>
            <a:r>
              <a:rPr lang="en-US" dirty="0" smtClean="0"/>
              <a:t>YAB members participate in a wide variety of statewide projects and initiatives including:</a:t>
            </a:r>
          </a:p>
          <a:p>
            <a:pPr lvl="1"/>
            <a:r>
              <a:rPr lang="en-US" dirty="0" smtClean="0"/>
              <a:t>Child Family Service Review (CFSR)</a:t>
            </a:r>
          </a:p>
          <a:p>
            <a:pPr lvl="1"/>
            <a:r>
              <a:rPr lang="en-US" dirty="0" smtClean="0"/>
              <a:t>Statewide Adoption and Permanency Network</a:t>
            </a:r>
          </a:p>
          <a:p>
            <a:pPr lvl="1"/>
            <a:r>
              <a:rPr lang="en-US" dirty="0" smtClean="0"/>
              <a:t>PA Child Welfare Council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068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494115"/>
            <a:ext cx="2958353" cy="591671"/>
          </a:xfrm>
        </p:spPr>
        <p:txBody>
          <a:bodyPr/>
          <a:lstStyle/>
          <a:p>
            <a:r>
              <a:rPr lang="en-US" sz="3600" dirty="0" smtClean="0"/>
              <a:t>YAB Structure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Youth </a:t>
            </a:r>
            <a:r>
              <a:rPr lang="en-US" dirty="0" smtClean="0"/>
              <a:t>driven</a:t>
            </a:r>
            <a:endParaRPr lang="en-US" dirty="0"/>
          </a:p>
          <a:p>
            <a:pPr lvl="0"/>
            <a:r>
              <a:rPr lang="en-US" dirty="0"/>
              <a:t>Staff </a:t>
            </a:r>
            <a:r>
              <a:rPr lang="en-US" dirty="0" smtClean="0"/>
              <a:t>supported</a:t>
            </a:r>
            <a:endParaRPr lang="en-US" dirty="0"/>
          </a:p>
          <a:p>
            <a:pPr lvl="0"/>
            <a:r>
              <a:rPr lang="en-US" dirty="0" smtClean="0"/>
              <a:t>Statewide/region</a:t>
            </a:r>
            <a:r>
              <a:rPr lang="en-US" dirty="0"/>
              <a:t>/ local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49" y="3662457"/>
            <a:ext cx="3886200" cy="29146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051" y="1750206"/>
            <a:ext cx="41656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081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 bwMode="auto">
          <a:xfrm>
            <a:off x="1316976" y="1669109"/>
            <a:ext cx="6477000" cy="59167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600" dirty="0" smtClean="0">
                <a:ea typeface="ＭＳ Ｐゴシック" pitchFamily="34" charset="-128"/>
              </a:rPr>
              <a:t>Regional Youth Advisory Boards</a:t>
            </a:r>
          </a:p>
        </p:txBody>
      </p:sp>
      <p:grpSp>
        <p:nvGrpSpPr>
          <p:cNvPr id="20484" name="Group 7"/>
          <p:cNvGrpSpPr>
            <a:grpSpLocks/>
          </p:cNvGrpSpPr>
          <p:nvPr/>
        </p:nvGrpSpPr>
        <p:grpSpPr bwMode="auto">
          <a:xfrm>
            <a:off x="1389063" y="2362200"/>
            <a:ext cx="7191375" cy="3641725"/>
            <a:chOff x="0" y="0"/>
            <a:chExt cx="4559643" cy="2372497"/>
          </a:xfrm>
        </p:grpSpPr>
        <p:pic>
          <p:nvPicPr>
            <p:cNvPr id="20485" name="Picture 8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923270" cy="2372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86" name="Picture 9" descr="North East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9443" y="451022"/>
              <a:ext cx="1105930" cy="253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87" name="Picture 10" descr="North Central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6951" y="871152"/>
              <a:ext cx="1377778" cy="284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88" name="Picture 11" descr="North West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746" y="432487"/>
              <a:ext cx="1260389" cy="3150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89" name="Picture 12" descr="South Central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1919" y="1804087"/>
              <a:ext cx="1309816" cy="3027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0" name="Picture 13" descr="South East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1037" y="1556952"/>
              <a:ext cx="1198606" cy="259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1" name="Picture 14" descr="South West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746" y="1421027"/>
              <a:ext cx="1105929" cy="290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44754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2017 Older Youth Retreat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141980"/>
            <a:ext cx="2770909" cy="183265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150" y="2157219"/>
            <a:ext cx="3127662" cy="18174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9054" y="2157220"/>
            <a:ext cx="3214946" cy="181741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907" y="3987023"/>
            <a:ext cx="3142905" cy="218517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2" y="3959394"/>
            <a:ext cx="2755665" cy="221280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813" y="3974636"/>
            <a:ext cx="3230188" cy="2197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460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WTP PowerPoint Background - Puzzle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6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CWTP PowerPoint Background - Puzzle</Template>
  <TotalTime>240</TotalTime>
  <Words>332</Words>
  <Application>Microsoft Office PowerPoint</Application>
  <PresentationFormat>On-screen Show (4:3)</PresentationFormat>
  <Paragraphs>66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ＭＳ Ｐゴシック</vt:lpstr>
      <vt:lpstr>Arial</vt:lpstr>
      <vt:lpstr>Calibri</vt:lpstr>
      <vt:lpstr>Georgia</vt:lpstr>
      <vt:lpstr>Osaka</vt:lpstr>
      <vt:lpstr>CWTP PowerPoint Background - Puzzle</vt:lpstr>
      <vt:lpstr>PowerPoint Presentation</vt:lpstr>
      <vt:lpstr>PowerPoint Presentation</vt:lpstr>
      <vt:lpstr>Agenda</vt:lpstr>
      <vt:lpstr>Mission Statement</vt:lpstr>
      <vt:lpstr>Typical YAB Member</vt:lpstr>
      <vt:lpstr>The YAB Impact </vt:lpstr>
      <vt:lpstr>YAB Structure</vt:lpstr>
      <vt:lpstr>Regional Youth Advisory Boards</vt:lpstr>
      <vt:lpstr>2017 Older Youth Retreat</vt:lpstr>
      <vt:lpstr>YAB Media</vt:lpstr>
      <vt:lpstr>Professional Development</vt:lpstr>
      <vt:lpstr>PowerPoint Presentation</vt:lpstr>
      <vt:lpstr>Getting Started</vt:lpstr>
      <vt:lpstr>Lessons learned</vt:lpstr>
      <vt:lpstr>Discussion question &amp; answer</vt:lpstr>
      <vt:lpstr>For more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Barbara Huggins</dc:creator>
  <cp:lastModifiedBy>Butts, Marvin D</cp:lastModifiedBy>
  <cp:revision>25</cp:revision>
  <dcterms:created xsi:type="dcterms:W3CDTF">2014-06-18T13:59:58Z</dcterms:created>
  <dcterms:modified xsi:type="dcterms:W3CDTF">2018-09-25T16:59:53Z</dcterms:modified>
</cp:coreProperties>
</file>